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0" r:id="rId5"/>
    <p:sldId id="261" r:id="rId6"/>
    <p:sldId id="258" r:id="rId7"/>
    <p:sldId id="265" r:id="rId8"/>
    <p:sldId id="262" r:id="rId9"/>
    <p:sldId id="266" r:id="rId10"/>
    <p:sldId id="268" r:id="rId11"/>
    <p:sldId id="269" r:id="rId12"/>
    <p:sldId id="270" r:id="rId13"/>
    <p:sldId id="271" r:id="rId14"/>
    <p:sldId id="273" r:id="rId15"/>
    <p:sldId id="272" r:id="rId16"/>
    <p:sldId id="276" r:id="rId17"/>
    <p:sldId id="274" r:id="rId18"/>
    <p:sldId id="277" r:id="rId19"/>
    <p:sldId id="275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62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32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5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995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16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8074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41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529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92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9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75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74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1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4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7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65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25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2BFC9-9085-4805-B585-1501F4FBDEF7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1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autofuzz.sourceforge.net/" TargetMode="External"/><Relationship Id="rId2" Type="http://schemas.openxmlformats.org/officeDocument/2006/relationships/hyperlink" Target="http://www.peachfuzze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athod.net/index.html" TargetMode="External"/><Relationship Id="rId4" Type="http://schemas.openxmlformats.org/officeDocument/2006/relationships/hyperlink" Target="http://lcamtuf.coredump.cx/afl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Webcam Fuzz Testing: Testing </a:t>
            </a:r>
            <a:r>
              <a:rPr lang="en-US" dirty="0" err="1" smtClean="0"/>
              <a:t>IoT</a:t>
            </a:r>
            <a:r>
              <a:rPr lang="en-US" dirty="0" smtClean="0"/>
              <a:t> Deployments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Matthew Elbert</a:t>
            </a:r>
          </a:p>
          <a:p>
            <a:r>
              <a:rPr lang="en-US" sz="2400" dirty="0" smtClean="0"/>
              <a:t>Jeffrey Kitchen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795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Pathoc</a:t>
            </a:r>
            <a:r>
              <a:rPr lang="en-US" dirty="0" smtClean="0"/>
              <a:t>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command line </a:t>
            </a:r>
            <a:r>
              <a:rPr lang="en-US" altLang="en-US" sz="24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interface</a:t>
            </a:r>
          </a:p>
          <a:p>
            <a:pPr lvl="1"/>
            <a:r>
              <a:rPr lang="en-US" altLang="en-US" sz="2200" dirty="0" err="1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</a:t>
            </a:r>
            <a:r>
              <a:rPr lang="en-US" altLang="en-US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altLang="en-US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hostname request [request ...] </a:t>
            </a:r>
          </a:p>
          <a:p>
            <a:pPr lvl="1"/>
            <a:r>
              <a:rPr lang="en-US" altLang="en-US" sz="2200" dirty="0" err="1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</a:t>
            </a:r>
            <a:r>
              <a:rPr lang="en-US" altLang="en-US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localhost get:/:b@10:ir,@1 </a:t>
            </a:r>
            <a:endParaRPr lang="en-US" altLang="en-US" sz="22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en-US" sz="24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Using script variables</a:t>
            </a:r>
            <a:endParaRPr lang="en-US" altLang="en-US" sz="24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 $</a:t>
            </a:r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ip 'get:@</a:t>
            </a:r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70000,ascii:b@100,ascii:h“....</a:t>
            </a:r>
          </a:p>
          <a:p>
            <a:pPr lvl="1"/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 </a:t>
            </a:r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$ip </a:t>
            </a:r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'post:/nightmodecontrol.cgi:b"IRLed='$r'":ir,@</a:t>
            </a:r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5:h“..</a:t>
            </a:r>
            <a:endParaRPr lang="en-US" sz="22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469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Script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813560"/>
            <a:ext cx="8915400" cy="3777622"/>
          </a:xfrm>
        </p:spPr>
        <p:txBody>
          <a:bodyPr>
            <a:noAutofit/>
          </a:bodyPr>
          <a:lstStyle/>
          <a:p>
            <a:r>
              <a:rPr lang="en-US" sz="2400" dirty="0" smtClean="0"/>
              <a:t>Script arguments</a:t>
            </a:r>
          </a:p>
          <a:p>
            <a:pPr lvl="1"/>
            <a:r>
              <a:rPr lang="en-US" sz="2400" dirty="0" smtClean="0"/>
              <a:t> IP address, Camera ID, 1=PYLE</a:t>
            </a:r>
            <a:r>
              <a:rPr lang="en-US" sz="2400" dirty="0"/>
              <a:t>, </a:t>
            </a:r>
            <a:r>
              <a:rPr lang="en-US" sz="2400" dirty="0" smtClean="0"/>
              <a:t>2=DLINK, </a:t>
            </a:r>
            <a:r>
              <a:rPr lang="en-US" sz="2400" dirty="0"/>
              <a:t>N</a:t>
            </a:r>
            <a:r>
              <a:rPr lang="en-US" sz="2400" dirty="0" smtClean="0"/>
              <a:t>umber of tests</a:t>
            </a:r>
          </a:p>
          <a:p>
            <a:r>
              <a:rPr lang="en-US" sz="2400" dirty="0" smtClean="0"/>
              <a:t>Bash variables</a:t>
            </a:r>
          </a:p>
          <a:p>
            <a:pPr lvl="1"/>
            <a:r>
              <a:rPr lang="en-US" sz="2400" dirty="0" smtClean="0"/>
              <a:t>Random numbers, </a:t>
            </a:r>
          </a:p>
          <a:p>
            <a:pPr lvl="1"/>
            <a:r>
              <a:rPr lang="en-US" sz="2400" dirty="0"/>
              <a:t>B</a:t>
            </a:r>
            <a:r>
              <a:rPr lang="en-US" sz="2400" dirty="0" smtClean="0"/>
              <a:t>ody and header strings</a:t>
            </a:r>
          </a:p>
          <a:p>
            <a:pPr lvl="1"/>
            <a:r>
              <a:rPr lang="en-US" sz="2400" dirty="0" smtClean="0"/>
              <a:t>Authentication credentials</a:t>
            </a:r>
          </a:p>
          <a:p>
            <a:r>
              <a:rPr lang="en-US" sz="2400" dirty="0"/>
              <a:t>Loops to repeatedly call </a:t>
            </a:r>
            <a:r>
              <a:rPr lang="en-US" sz="2400" dirty="0" err="1"/>
              <a:t>pathoc</a:t>
            </a:r>
            <a:r>
              <a:rPr lang="en-US" sz="2400" dirty="0"/>
              <a:t> with different inputs.</a:t>
            </a:r>
          </a:p>
          <a:p>
            <a:r>
              <a:rPr lang="en-US" sz="2400" dirty="0" smtClean="0"/>
              <a:t>Aggregate and count outputs in log files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908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Code </a:t>
            </a:r>
            <a:r>
              <a:rPr lang="en-US" dirty="0" err="1" smtClean="0"/>
              <a:t>Snippit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6122"/>
          <a:stretch/>
        </p:blipFill>
        <p:spPr>
          <a:xfrm>
            <a:off x="2514599" y="2270761"/>
            <a:ext cx="7671499" cy="268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33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Fuzzing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Valid requests with random bytes inserted</a:t>
            </a:r>
          </a:p>
          <a:p>
            <a:r>
              <a:rPr lang="en-US" sz="2400" dirty="0" smtClean="0"/>
              <a:t>Long GET requests (&gt;70,000 byte)</a:t>
            </a:r>
          </a:p>
          <a:p>
            <a:r>
              <a:rPr lang="en-US" sz="2400" dirty="0" smtClean="0"/>
              <a:t>Long headers </a:t>
            </a:r>
            <a:r>
              <a:rPr lang="en-US" sz="2400" dirty="0"/>
              <a:t>(&gt;</a:t>
            </a:r>
            <a:r>
              <a:rPr lang="en-US" sz="2400" dirty="0" smtClean="0"/>
              <a:t>70,000 </a:t>
            </a:r>
            <a:r>
              <a:rPr lang="en-US" sz="2400" dirty="0"/>
              <a:t>byte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POST with random commands</a:t>
            </a:r>
          </a:p>
          <a:p>
            <a:r>
              <a:rPr lang="en-US" sz="2400" dirty="0" smtClean="0"/>
              <a:t>Long post body </a:t>
            </a:r>
            <a:r>
              <a:rPr lang="en-US" sz="2400" dirty="0"/>
              <a:t>(&gt;</a:t>
            </a:r>
            <a:r>
              <a:rPr lang="en-US" sz="2400" dirty="0" smtClean="0"/>
              <a:t>70,000 </a:t>
            </a:r>
            <a:r>
              <a:rPr lang="en-US" sz="2400" dirty="0"/>
              <a:t>byte)</a:t>
            </a:r>
          </a:p>
          <a:p>
            <a:r>
              <a:rPr lang="en-US" sz="2400" dirty="0" smtClean="0"/>
              <a:t>GET .</a:t>
            </a:r>
            <a:r>
              <a:rPr lang="en-US" sz="2400" dirty="0" err="1" smtClean="0"/>
              <a:t>cgi</a:t>
            </a:r>
            <a:r>
              <a:rPr lang="en-US" sz="2400" dirty="0" smtClean="0"/>
              <a:t> commands </a:t>
            </a:r>
          </a:p>
          <a:p>
            <a:pPr lvl="1"/>
            <a:r>
              <a:rPr lang="en-US" sz="2000" dirty="0" smtClean="0"/>
              <a:t>Numbers (valid, invalid, large or negative)</a:t>
            </a:r>
          </a:p>
          <a:p>
            <a:pPr lvl="1"/>
            <a:r>
              <a:rPr lang="en-US" sz="2000" dirty="0" smtClean="0"/>
              <a:t>Strings of random length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623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</a:t>
            </a:r>
            <a:r>
              <a:rPr lang="en-US" dirty="0"/>
              <a:t>T</a:t>
            </a:r>
            <a:r>
              <a:rPr lang="en-US" dirty="0" smtClean="0"/>
              <a:t>ests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Have run 270,700 tests over the course of a week</a:t>
            </a:r>
          </a:p>
          <a:p>
            <a:r>
              <a:rPr lang="en-US" sz="2000" dirty="0" smtClean="0"/>
              <a:t>Very Time Consuming!</a:t>
            </a:r>
          </a:p>
          <a:p>
            <a:r>
              <a:rPr lang="en-US" sz="2000" dirty="0" smtClean="0"/>
              <a:t>We saw averages around .75 - 2 seconds per test. Some tests (long requests, body or headers) timed out around 5 seconds. </a:t>
            </a:r>
          </a:p>
          <a:p>
            <a:r>
              <a:rPr lang="en-US" sz="2000" dirty="0" smtClean="0"/>
              <a:t>Test runs of 30,000 tests could easily take 12 hours or more</a:t>
            </a:r>
          </a:p>
          <a:p>
            <a:r>
              <a:rPr lang="en-US" sz="2000" dirty="0" smtClean="0"/>
              <a:t>Set our laptops to run overnight and on weekends. </a:t>
            </a:r>
          </a:p>
          <a:p>
            <a:r>
              <a:rPr lang="en-US" sz="2000" dirty="0" smtClean="0"/>
              <a:t>Explored other test platforms (R PI was used for 24 hr. run)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71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/>
              <a:t>Oracle’s VM </a:t>
            </a:r>
            <a:r>
              <a:rPr lang="en-US" sz="2400" dirty="0" err="1"/>
              <a:t>VirtualBox</a:t>
            </a:r>
            <a:r>
              <a:rPr lang="en-US" sz="2400" dirty="0"/>
              <a:t> 5.0.10 </a:t>
            </a:r>
            <a:r>
              <a:rPr lang="en-US" sz="2400" dirty="0" smtClean="0"/>
              <a:t>(two </a:t>
            </a:r>
            <a:r>
              <a:rPr lang="en-US" sz="2400" dirty="0"/>
              <a:t>separate Windows 10 </a:t>
            </a:r>
            <a:r>
              <a:rPr lang="en-US" sz="2400" dirty="0" smtClean="0"/>
              <a:t>laptops)</a:t>
            </a:r>
            <a:endParaRPr lang="en-US" sz="2400" dirty="0"/>
          </a:p>
          <a:p>
            <a:pPr lvl="1"/>
            <a:r>
              <a:rPr lang="en-US" sz="2000" dirty="0" smtClean="0"/>
              <a:t>32-bit </a:t>
            </a:r>
            <a:r>
              <a:rPr lang="en-US" sz="2000" dirty="0"/>
              <a:t>Ubuntu 12.04 VM with 2.0GiB of </a:t>
            </a:r>
            <a:r>
              <a:rPr lang="en-US" sz="2000" dirty="0" smtClean="0"/>
              <a:t>dedicated RAM</a:t>
            </a:r>
          </a:p>
          <a:p>
            <a:pPr lvl="1"/>
            <a:r>
              <a:rPr lang="en-US" sz="2000" dirty="0" smtClean="0"/>
              <a:t>All-in-one SDN App </a:t>
            </a:r>
            <a:r>
              <a:rPr lang="en-US" sz="2000" dirty="0"/>
              <a:t>Development Starter VM</a:t>
            </a:r>
            <a:r>
              <a:rPr lang="en-US" sz="2000" dirty="0" smtClean="0"/>
              <a:t>, 64-bit </a:t>
            </a:r>
            <a:r>
              <a:rPr lang="en-US" sz="2000" dirty="0"/>
              <a:t>Ubuntu </a:t>
            </a:r>
            <a:r>
              <a:rPr lang="en-US" sz="2000" dirty="0" smtClean="0"/>
              <a:t>14.04</a:t>
            </a:r>
          </a:p>
          <a:p>
            <a:r>
              <a:rPr lang="en-US" sz="2400" dirty="0"/>
              <a:t>Raspberry Pi 2 model B (</a:t>
            </a:r>
            <a:r>
              <a:rPr lang="en-US" sz="2400" dirty="0" err="1"/>
              <a:t>RPi</a:t>
            </a:r>
            <a:r>
              <a:rPr lang="en-US" sz="2400" dirty="0" smtClean="0"/>
              <a:t>)</a:t>
            </a:r>
          </a:p>
          <a:p>
            <a:pPr lvl="1"/>
            <a:r>
              <a:rPr lang="en-US" sz="2000" dirty="0" err="1"/>
              <a:t>Raspbian</a:t>
            </a:r>
            <a:r>
              <a:rPr lang="en-US" sz="2000" dirty="0" smtClean="0"/>
              <a:t>, (</a:t>
            </a:r>
            <a:r>
              <a:rPr lang="en-US" sz="2000" dirty="0" err="1" smtClean="0"/>
              <a:t>Debian</a:t>
            </a:r>
            <a:r>
              <a:rPr lang="en-US" sz="2000" dirty="0" smtClean="0"/>
              <a:t>), </a:t>
            </a:r>
            <a:r>
              <a:rPr lang="en-US" sz="2000" dirty="0"/>
              <a:t>kernel version 4.1.7. </a:t>
            </a:r>
            <a:endParaRPr lang="en-US" sz="2000" dirty="0" smtClean="0"/>
          </a:p>
          <a:p>
            <a:pPr lvl="1"/>
            <a:r>
              <a:rPr lang="en-US" sz="2000" dirty="0" smtClean="0"/>
              <a:t>USB </a:t>
            </a:r>
            <a:r>
              <a:rPr lang="en-US" sz="2000" dirty="0"/>
              <a:t>802.11nWiFi adapter </a:t>
            </a:r>
            <a:endParaRPr lang="en-US" sz="2000" dirty="0" smtClean="0"/>
          </a:p>
          <a:p>
            <a:pPr lvl="1"/>
            <a:r>
              <a:rPr lang="en-US" sz="2000" dirty="0"/>
              <a:t>F</a:t>
            </a:r>
            <a:r>
              <a:rPr lang="en-US" sz="2000" dirty="0" smtClean="0"/>
              <a:t>uzzing </a:t>
            </a:r>
            <a:r>
              <a:rPr lang="en-US" sz="2000" dirty="0"/>
              <a:t>script and </a:t>
            </a:r>
            <a:r>
              <a:rPr lang="en-US" sz="2000" dirty="0" smtClean="0"/>
              <a:t>log files on 16GB </a:t>
            </a:r>
            <a:r>
              <a:rPr lang="en-US" sz="2000" dirty="0"/>
              <a:t>USB flash drive</a:t>
            </a:r>
            <a:r>
              <a:rPr lang="en-US" sz="2000" dirty="0" smtClean="0"/>
              <a:t>.</a:t>
            </a:r>
          </a:p>
          <a:p>
            <a:pPr lvl="1"/>
            <a:r>
              <a:rPr lang="en-US" sz="2000" dirty="0" smtClean="0"/>
              <a:t>Testing generally took longer on this platform.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19756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36" y="274320"/>
            <a:ext cx="8430800" cy="630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3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HTTP </a:t>
            </a:r>
            <a:r>
              <a:rPr lang="en-US" dirty="0"/>
              <a:t>200 Returns:71645</a:t>
            </a:r>
          </a:p>
          <a:p>
            <a:r>
              <a:rPr lang="en-US" dirty="0"/>
              <a:t>HTTP (non-200) 2XX Returns:14995</a:t>
            </a:r>
          </a:p>
          <a:p>
            <a:r>
              <a:rPr lang="en-US" dirty="0" smtClean="0"/>
              <a:t>HTTP </a:t>
            </a:r>
            <a:r>
              <a:rPr lang="en-US" dirty="0"/>
              <a:t>400 Returns:10199</a:t>
            </a:r>
          </a:p>
          <a:p>
            <a:r>
              <a:rPr lang="en-US" dirty="0"/>
              <a:t>HTTP 401 Returns:72741</a:t>
            </a:r>
          </a:p>
          <a:p>
            <a:r>
              <a:rPr lang="en-US" dirty="0" smtClean="0"/>
              <a:t>HTTP </a:t>
            </a:r>
            <a:r>
              <a:rPr lang="en-US" dirty="0"/>
              <a:t>404 Returns:20843</a:t>
            </a:r>
          </a:p>
          <a:p>
            <a:r>
              <a:rPr lang="en-US" dirty="0" smtClean="0"/>
              <a:t>HTTP </a:t>
            </a:r>
            <a:r>
              <a:rPr lang="en-US" dirty="0"/>
              <a:t>500 Returns:2</a:t>
            </a:r>
          </a:p>
          <a:p>
            <a:r>
              <a:rPr lang="en-US" dirty="0"/>
              <a:t>HTTP 501 Returns:1124</a:t>
            </a:r>
          </a:p>
          <a:p>
            <a:r>
              <a:rPr lang="en-US" dirty="0"/>
              <a:t>Timeouts:7919</a:t>
            </a:r>
          </a:p>
          <a:p>
            <a:r>
              <a:rPr lang="en-US" dirty="0" smtClean="0"/>
              <a:t>Invalid </a:t>
            </a:r>
            <a:r>
              <a:rPr lang="en-US" dirty="0"/>
              <a:t>server response: Server </a:t>
            </a:r>
            <a:r>
              <a:rPr lang="en-US" dirty="0" smtClean="0"/>
              <a:t>disconnect:5223</a:t>
            </a:r>
          </a:p>
          <a:p>
            <a:r>
              <a:rPr lang="en-US" dirty="0" smtClean="0"/>
              <a:t>Error </a:t>
            </a:r>
            <a:r>
              <a:rPr lang="en-US" dirty="0"/>
              <a:t>connecting to </a:t>
            </a:r>
            <a:r>
              <a:rPr lang="en-US" dirty="0" smtClean="0"/>
              <a:t>&lt;</a:t>
            </a:r>
            <a:r>
              <a:rPr lang="en-US" dirty="0" err="1" smtClean="0"/>
              <a:t>ipaddr</a:t>
            </a:r>
            <a:r>
              <a:rPr lang="en-US" dirty="0" smtClean="0"/>
              <a:t>&gt;: </a:t>
            </a:r>
            <a:r>
              <a:rPr lang="en-US" dirty="0"/>
              <a:t>[</a:t>
            </a:r>
            <a:r>
              <a:rPr lang="en-US" dirty="0" err="1"/>
              <a:t>Errno</a:t>
            </a:r>
            <a:r>
              <a:rPr lang="en-US" dirty="0"/>
              <a:t> 110] Connection timed </a:t>
            </a:r>
            <a:r>
              <a:rPr lang="en-US" dirty="0" smtClean="0"/>
              <a:t>out: Uncounted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65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VID_20151205_152147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641" y="285782"/>
            <a:ext cx="9578848" cy="6385899"/>
          </a:xfrm>
        </p:spPr>
      </p:pic>
    </p:spTree>
    <p:extLst>
      <p:ext uri="{BB962C8B-B14F-4D97-AF65-F5344CB8AC3E}">
        <p14:creationId xmlns:p14="http://schemas.microsoft.com/office/powerpoint/2010/main" val="345686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 Ideas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Further analysis on root cause of server errors, connection timeouts, etc.</a:t>
            </a:r>
          </a:p>
          <a:p>
            <a:r>
              <a:rPr lang="en-US" sz="2800" dirty="0" smtClean="0"/>
              <a:t>Test the numerous other protocols.</a:t>
            </a:r>
          </a:p>
          <a:p>
            <a:r>
              <a:rPr lang="en-US" sz="2800" dirty="0" smtClean="0"/>
              <a:t>Recognize interesting outputs and repeat/mutate the corresponding inputs.</a:t>
            </a:r>
          </a:p>
          <a:p>
            <a:r>
              <a:rPr lang="en-US" sz="2800" dirty="0" smtClean="0"/>
              <a:t>Use HTTP validator to verify outputs. </a:t>
            </a:r>
          </a:p>
          <a:p>
            <a:r>
              <a:rPr lang="en-US" sz="2800" dirty="0" smtClean="0"/>
              <a:t>Record and evaluate video quality during fuzzing.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4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 </a:t>
            </a:r>
            <a:r>
              <a:rPr lang="en-US" dirty="0" smtClean="0"/>
              <a:t>Testing (Fuzzing)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Sending </a:t>
            </a:r>
            <a:r>
              <a:rPr lang="en-US" sz="2400" dirty="0"/>
              <a:t>a </a:t>
            </a:r>
            <a:r>
              <a:rPr lang="en-US" sz="2400" dirty="0" smtClean="0"/>
              <a:t>program random inputs</a:t>
            </a:r>
            <a:endParaRPr lang="en-US" sz="2400" dirty="0" smtClean="0"/>
          </a:p>
          <a:p>
            <a:r>
              <a:rPr lang="en-US" sz="2400" dirty="0" smtClean="0"/>
              <a:t>Can be automated</a:t>
            </a:r>
          </a:p>
          <a:p>
            <a:r>
              <a:rPr lang="en-US" sz="2400" dirty="0" smtClean="0"/>
              <a:t>Cheaper to implement than other testing methods</a:t>
            </a:r>
            <a:endParaRPr lang="en-US" sz="2400" dirty="0"/>
          </a:p>
          <a:p>
            <a:r>
              <a:rPr lang="en-US" sz="2400" dirty="0" smtClean="0"/>
              <a:t>Pa</a:t>
            </a:r>
            <a:r>
              <a:rPr lang="en-US" sz="2400" dirty="0" smtClean="0"/>
              <a:t>rticularly </a:t>
            </a:r>
            <a:r>
              <a:rPr lang="en-US" sz="2400" dirty="0" smtClean="0"/>
              <a:t>useful for network-facing interfaces, as they could see any random command </a:t>
            </a:r>
            <a:r>
              <a:rPr lang="en-US" sz="2400" dirty="0" smtClean="0"/>
              <a:t>from </a:t>
            </a:r>
            <a:r>
              <a:rPr lang="en-US" sz="2400" dirty="0" smtClean="0"/>
              <a:t>the Internet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Can reveal bugs and vulnerabilities </a:t>
            </a:r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8171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dirty="0" smtClean="0"/>
              <a:t>BANKS</a:t>
            </a:r>
            <a:r>
              <a:rPr lang="en-US" sz="1400" dirty="0"/>
              <a:t>, G., COVA, M., FELMETSGER, V., ALMEROTH, K.,</a:t>
            </a:r>
          </a:p>
          <a:p>
            <a:pPr marL="0" indent="0">
              <a:buNone/>
            </a:pPr>
            <a:r>
              <a:rPr lang="en-US" sz="1400" dirty="0"/>
              <a:t>KEMMERER, R., AND VIGNA, G. </a:t>
            </a:r>
            <a:r>
              <a:rPr lang="en-US" sz="1400" b="1" dirty="0"/>
              <a:t>Snooze: Toward a </a:t>
            </a:r>
            <a:r>
              <a:rPr lang="en-US" sz="1400" b="1" dirty="0" err="1"/>
              <a:t>stateful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network protocol </a:t>
            </a:r>
            <a:r>
              <a:rPr lang="en-US" sz="1400" b="1" dirty="0" err="1"/>
              <a:t>fuzzer</a:t>
            </a:r>
            <a:r>
              <a:rPr lang="en-US" sz="1400" dirty="0"/>
              <a:t>. In of Lecture Notes in Computer Science</a:t>
            </a:r>
          </a:p>
          <a:p>
            <a:pPr marL="0" indent="0">
              <a:buNone/>
            </a:pPr>
            <a:r>
              <a:rPr lang="en-US" sz="1400" dirty="0"/>
              <a:t>(2006), Springer, pp. 343–358.</a:t>
            </a:r>
          </a:p>
          <a:p>
            <a:r>
              <a:rPr lang="en-US" sz="1400" dirty="0" smtClean="0"/>
              <a:t>T</a:t>
            </a:r>
            <a:r>
              <a:rPr lang="en-US" sz="1400" dirty="0"/>
              <a:t>. KITAGAWA, M. H., AND KONO, K. </a:t>
            </a:r>
            <a:r>
              <a:rPr lang="en-US" sz="1400" b="1" dirty="0" err="1"/>
              <a:t>Aspfuzz</a:t>
            </a:r>
            <a:r>
              <a:rPr lang="en-US" sz="1400" b="1" dirty="0"/>
              <a:t>: A state-aware</a:t>
            </a:r>
          </a:p>
          <a:p>
            <a:pPr marL="0" indent="0">
              <a:buNone/>
            </a:pPr>
            <a:r>
              <a:rPr lang="en-US" sz="1400" b="1" dirty="0"/>
              <a:t>protocol </a:t>
            </a:r>
            <a:r>
              <a:rPr lang="en-US" sz="1400" b="1" dirty="0" err="1"/>
              <a:t>fuzzer</a:t>
            </a:r>
            <a:r>
              <a:rPr lang="en-US" sz="1400" b="1" dirty="0"/>
              <a:t> based on application-layer protocols</a:t>
            </a:r>
            <a:r>
              <a:rPr lang="en-US" sz="1400" dirty="0"/>
              <a:t>. In Computers</a:t>
            </a:r>
          </a:p>
          <a:p>
            <a:pPr marL="0" indent="0">
              <a:buNone/>
            </a:pPr>
            <a:r>
              <a:rPr lang="en-US" sz="1400" dirty="0"/>
              <a:t>and Communications (ISCC), June 2010 IEEE Symposium,</a:t>
            </a:r>
          </a:p>
          <a:p>
            <a:pPr marL="0" indent="0">
              <a:buNone/>
            </a:pPr>
            <a:r>
              <a:rPr lang="en-US" sz="1400" dirty="0"/>
              <a:t>pp. 202–208.</a:t>
            </a:r>
          </a:p>
          <a:p>
            <a:r>
              <a:rPr lang="en-US" sz="1400" dirty="0" smtClean="0"/>
              <a:t>TSANKOV</a:t>
            </a:r>
            <a:r>
              <a:rPr lang="en-US" sz="1400" dirty="0"/>
              <a:t>, P., DASHTI, M. T., AND BASIN, D. </a:t>
            </a:r>
            <a:r>
              <a:rPr lang="en-US" sz="1400" b="1" dirty="0" err="1"/>
              <a:t>Secfuzz</a:t>
            </a:r>
            <a:r>
              <a:rPr lang="en-US" sz="1400" b="1" dirty="0"/>
              <a:t>: </a:t>
            </a:r>
            <a:r>
              <a:rPr lang="en-US" sz="1400" b="1" dirty="0" err="1"/>
              <a:t>Fuzztesting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security protocols</a:t>
            </a:r>
            <a:r>
              <a:rPr lang="en-US" sz="1400" dirty="0"/>
              <a:t>. In Proceedings of the 7th International</a:t>
            </a:r>
          </a:p>
          <a:p>
            <a:pPr marL="0" indent="0">
              <a:buNone/>
            </a:pPr>
            <a:r>
              <a:rPr lang="en-US" sz="1400" dirty="0"/>
              <a:t>Workshop on Automation of Software Test (Piscataway, NJ, USA,</a:t>
            </a:r>
          </a:p>
          <a:p>
            <a:pPr marL="0" indent="0">
              <a:buNone/>
            </a:pPr>
            <a:r>
              <a:rPr lang="nn-NO" sz="1400" dirty="0"/>
              <a:t>2012), AST ’12, IEEE Press, pp. 1–7.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3131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IP Cameras?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1196" y="1594104"/>
            <a:ext cx="8915400" cy="4322064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Some </a:t>
            </a:r>
            <a:r>
              <a:rPr lang="en-US" sz="2400" dirty="0"/>
              <a:t>of the most commercially available Internet of Things (</a:t>
            </a:r>
            <a:r>
              <a:rPr lang="en-US" sz="2400" dirty="0" err="1"/>
              <a:t>IoT</a:t>
            </a:r>
            <a:r>
              <a:rPr lang="en-US" sz="2400" dirty="0"/>
              <a:t>) </a:t>
            </a:r>
            <a:r>
              <a:rPr lang="en-US" sz="2400" dirty="0" smtClean="0"/>
              <a:t>deployments</a:t>
            </a:r>
          </a:p>
          <a:p>
            <a:r>
              <a:rPr lang="en-US" sz="2400" dirty="0" smtClean="0"/>
              <a:t>Support </a:t>
            </a:r>
            <a:r>
              <a:rPr lang="en-US" sz="2400" dirty="0"/>
              <a:t>a number of network protocols, including HTTP </a:t>
            </a:r>
            <a:r>
              <a:rPr lang="en-US" sz="2400" dirty="0" smtClean="0"/>
              <a:t>servers</a:t>
            </a:r>
          </a:p>
          <a:p>
            <a:r>
              <a:rPr lang="en-US" sz="2400" dirty="0" smtClean="0"/>
              <a:t>May not be as heavily tested as other network services</a:t>
            </a:r>
          </a:p>
          <a:p>
            <a:r>
              <a:rPr lang="en-US" sz="2400" dirty="0" smtClean="0"/>
              <a:t>Not easily updated (perhaps more vulnerable)</a:t>
            </a:r>
          </a:p>
          <a:p>
            <a:r>
              <a:rPr lang="en-US" sz="2400" dirty="0" smtClean="0"/>
              <a:t>If fuzzing could impair or disable the cameras, it poses interesting ramifications for security</a:t>
            </a:r>
          </a:p>
          <a:p>
            <a:r>
              <a:rPr lang="en-US" sz="2400" dirty="0" smtClean="0"/>
              <a:t>No critical or disabling bugs found, but we did see some interesting results.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279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Devices Under Test</a:t>
            </a:r>
            <a:endParaRPr lang="en-US" dirty="0"/>
          </a:p>
        </p:txBody>
      </p:sp>
      <p:pic>
        <p:nvPicPr>
          <p:cNvPr id="1026" name="Picture 2" descr="http://ecx.images-amazon.com/images/I/61XrZkdcSJL._SL1500_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511" y="1500515"/>
            <a:ext cx="2921846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le - PIPCAM5 , Home and Office , Cameras , IP Camera Surveillance Security Monitor with Wi-Fi, P2P Network, Image Capture, Video Recording, Built-in Web Server, Software Included, Downloadable Ap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3"/>
          <a:stretch/>
        </p:blipFill>
        <p:spPr bwMode="auto">
          <a:xfrm>
            <a:off x="6424611" y="1264554"/>
            <a:ext cx="3214255" cy="425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45921" y="5472912"/>
            <a:ext cx="3592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Pyle PIPCAM5 IP Camera Surveillance Security Monitor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88837" y="5514292"/>
            <a:ext cx="3592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D-Link </a:t>
            </a:r>
            <a:r>
              <a:rPr lang="en-US" dirty="0"/>
              <a:t>Wireless Day/Night </a:t>
            </a:r>
            <a:r>
              <a:rPr lang="en-US" dirty="0" err="1"/>
              <a:t>WiFi</a:t>
            </a:r>
            <a:r>
              <a:rPr lang="en-US" dirty="0"/>
              <a:t> Network Surveillance Camera</a:t>
            </a:r>
          </a:p>
          <a:p>
            <a:r>
              <a:rPr lang="en-US" dirty="0" smtClean="0"/>
              <a:t>(DCS-934L)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6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 Under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IPv4</a:t>
            </a:r>
            <a:r>
              <a:rPr lang="en-US" sz="2400" dirty="0"/>
              <a:t>, ARP, TCP, UDP, ICMP</a:t>
            </a:r>
          </a:p>
          <a:p>
            <a:r>
              <a:rPr lang="en-US" sz="2400" dirty="0" smtClean="0"/>
              <a:t>DHCP </a:t>
            </a:r>
            <a:r>
              <a:rPr lang="en-US" sz="2400" dirty="0"/>
              <a:t>Client</a:t>
            </a:r>
          </a:p>
          <a:p>
            <a:r>
              <a:rPr lang="en-US" sz="2400" dirty="0" smtClean="0"/>
              <a:t>NTP </a:t>
            </a:r>
            <a:r>
              <a:rPr lang="en-US" sz="2400" dirty="0"/>
              <a:t>Client (</a:t>
            </a:r>
            <a:r>
              <a:rPr lang="en-US" sz="2400" dirty="0" smtClean="0"/>
              <a:t>D-Link)</a:t>
            </a:r>
            <a:endParaRPr lang="en-US" sz="2400" dirty="0"/>
          </a:p>
          <a:p>
            <a:r>
              <a:rPr lang="en-US" sz="2400" dirty="0" smtClean="0"/>
              <a:t>DNS </a:t>
            </a:r>
            <a:r>
              <a:rPr lang="en-US" sz="2400" dirty="0"/>
              <a:t>Client</a:t>
            </a:r>
          </a:p>
          <a:p>
            <a:r>
              <a:rPr lang="en-US" sz="2400" dirty="0" smtClean="0"/>
              <a:t>DDNS </a:t>
            </a:r>
            <a:r>
              <a:rPr lang="en-US" sz="2400" dirty="0"/>
              <a:t>Client</a:t>
            </a:r>
          </a:p>
          <a:p>
            <a:r>
              <a:rPr lang="en-US" sz="2400" dirty="0" smtClean="0"/>
              <a:t>SMTP Client</a:t>
            </a:r>
          </a:p>
          <a:p>
            <a:r>
              <a:rPr lang="en-US" sz="2400" dirty="0"/>
              <a:t>FTP Client</a:t>
            </a:r>
          </a:p>
          <a:p>
            <a:endParaRPr lang="en-US" sz="220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HTTP </a:t>
            </a:r>
            <a:r>
              <a:rPr lang="en-US" sz="2400" dirty="0"/>
              <a:t>Server</a:t>
            </a:r>
          </a:p>
          <a:p>
            <a:r>
              <a:rPr lang="en-US" sz="2400" dirty="0" err="1"/>
              <a:t>PPPoE</a:t>
            </a:r>
            <a:endParaRPr lang="en-US" sz="2400" dirty="0"/>
          </a:p>
          <a:p>
            <a:r>
              <a:rPr lang="en-US" sz="2400" dirty="0"/>
              <a:t>UPnP port forwarding</a:t>
            </a:r>
          </a:p>
          <a:p>
            <a:r>
              <a:rPr lang="en-US" sz="2400" dirty="0"/>
              <a:t>RTP, RTSP, RTCP (</a:t>
            </a:r>
            <a:r>
              <a:rPr lang="en-US" sz="2400" dirty="0" smtClean="0"/>
              <a:t>D-Link)</a:t>
            </a:r>
            <a:endParaRPr lang="en-US" sz="2400" dirty="0"/>
          </a:p>
          <a:p>
            <a:r>
              <a:rPr lang="en-US" sz="2400" dirty="0"/>
              <a:t>LLTD (</a:t>
            </a:r>
            <a:r>
              <a:rPr lang="en-US" sz="2400" dirty="0" smtClean="0"/>
              <a:t>D-Link)</a:t>
            </a:r>
            <a:endParaRPr lang="en-US" sz="2400" dirty="0"/>
          </a:p>
          <a:p>
            <a:r>
              <a:rPr lang="en-US" sz="2400" dirty="0"/>
              <a:t>GPRS (</a:t>
            </a:r>
            <a:r>
              <a:rPr lang="en-US" sz="2400" dirty="0" smtClean="0"/>
              <a:t>Pyle)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589212" y="1243280"/>
            <a:ext cx="55325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Supported protocols </a:t>
            </a:r>
            <a:r>
              <a:rPr lang="en-US" sz="3200" dirty="0" smtClean="0">
                <a:sym typeface="Wingdings" panose="05000000000000000000" pitchFamily="2" charset="2"/>
              </a:rPr>
              <a:t></a:t>
            </a:r>
            <a:endParaRPr lang="en-US" sz="3200" dirty="0" smtClean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349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r>
              <a:rPr lang="en-US" dirty="0" smtClean="0"/>
              <a:t>HTTP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52052" y="1639824"/>
            <a:ext cx="8915400" cy="4404360"/>
          </a:xfrm>
        </p:spPr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600" dirty="0" smtClean="0"/>
              <a:t>ADVANTAGES</a:t>
            </a:r>
          </a:p>
          <a:p>
            <a:r>
              <a:rPr lang="en-US" sz="2400" dirty="0" smtClean="0"/>
              <a:t>Widely </a:t>
            </a:r>
            <a:r>
              <a:rPr lang="en-US" sz="2400" dirty="0" smtClean="0"/>
              <a:t>deployed</a:t>
            </a:r>
          </a:p>
          <a:p>
            <a:pPr lvl="1"/>
            <a:r>
              <a:rPr lang="en-US" sz="2100" dirty="0" smtClean="0"/>
              <a:t>Many solutions available</a:t>
            </a:r>
          </a:p>
          <a:p>
            <a:pPr lvl="1"/>
            <a:r>
              <a:rPr lang="en-US" sz="2100" dirty="0" smtClean="0"/>
              <a:t>Easy to access</a:t>
            </a:r>
          </a:p>
          <a:p>
            <a:r>
              <a:rPr lang="en-US" sz="2400" dirty="0" smtClean="0"/>
              <a:t>Well understood</a:t>
            </a:r>
          </a:p>
          <a:p>
            <a:pPr lvl="1"/>
            <a:r>
              <a:rPr lang="en-US" sz="2100" dirty="0" smtClean="0"/>
              <a:t>Many vulnerabilities </a:t>
            </a:r>
            <a:r>
              <a:rPr lang="en-US" sz="2100" dirty="0" smtClean="0"/>
              <a:t>found</a:t>
            </a:r>
          </a:p>
          <a:p>
            <a:pPr marL="0" indent="0">
              <a:buNone/>
            </a:pPr>
            <a:r>
              <a:rPr lang="en-US" sz="2600" dirty="0" smtClean="0"/>
              <a:t>2.  DISADVANTAGES</a:t>
            </a:r>
          </a:p>
          <a:p>
            <a:r>
              <a:rPr lang="en-US" sz="2400" dirty="0"/>
              <a:t>Widely deployed</a:t>
            </a:r>
          </a:p>
          <a:p>
            <a:pPr lvl="1"/>
            <a:r>
              <a:rPr lang="en-US" sz="2100" dirty="0"/>
              <a:t>Many implementations are hardened from the vulnerabilities found on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91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0589" y="624110"/>
            <a:ext cx="8911687" cy="1280890"/>
          </a:xfrm>
        </p:spPr>
        <p:txBody>
          <a:bodyPr/>
          <a:lstStyle/>
          <a:p>
            <a:r>
              <a:rPr lang="en-US" dirty="0" smtClean="0"/>
              <a:t>Information Gathering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876" y="1667256"/>
            <a:ext cx="8915400" cy="3777622"/>
          </a:xfrm>
        </p:spPr>
        <p:txBody>
          <a:bodyPr>
            <a:noAutofit/>
          </a:bodyPr>
          <a:lstStyle/>
          <a:p>
            <a:r>
              <a:rPr lang="en-US" sz="2400" dirty="0" smtClean="0"/>
              <a:t>Used Wireshark to capture valid traffic from cameras</a:t>
            </a:r>
          </a:p>
          <a:p>
            <a:pPr lvl="1"/>
            <a:r>
              <a:rPr lang="en-US" sz="2000" dirty="0" smtClean="0"/>
              <a:t>Found authentication (</a:t>
            </a:r>
            <a:r>
              <a:rPr lang="en-US" sz="2000" dirty="0" err="1" smtClean="0"/>
              <a:t>username:password</a:t>
            </a:r>
            <a:r>
              <a:rPr lang="en-US" sz="2000" dirty="0" smtClean="0"/>
              <a:t>) in plain text!</a:t>
            </a:r>
          </a:p>
          <a:p>
            <a:r>
              <a:rPr lang="en-US" sz="2400" dirty="0" smtClean="0"/>
              <a:t>Viewed the camera web page sources</a:t>
            </a:r>
          </a:p>
          <a:p>
            <a:pPr lvl="1"/>
            <a:r>
              <a:rPr lang="en-US" sz="2000" dirty="0" smtClean="0"/>
              <a:t>Found .</a:t>
            </a:r>
            <a:r>
              <a:rPr lang="en-US" sz="2000" dirty="0" err="1" smtClean="0"/>
              <a:t>cgi</a:t>
            </a:r>
            <a:r>
              <a:rPr lang="en-US" sz="2000" dirty="0" smtClean="0"/>
              <a:t> pages, valid commands</a:t>
            </a:r>
          </a:p>
          <a:p>
            <a:r>
              <a:rPr lang="en-US" sz="2400" dirty="0" smtClean="0"/>
              <a:t>Pyle Cam uses mainly HTTP GET with command codes</a:t>
            </a:r>
          </a:p>
          <a:p>
            <a:r>
              <a:rPr lang="en-US" sz="2400" dirty="0" err="1" smtClean="0"/>
              <a:t>Dlink</a:t>
            </a:r>
            <a:r>
              <a:rPr lang="en-US" sz="2400" dirty="0" smtClean="0"/>
              <a:t> Cam uses mainly HTTP POST with command in packet body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384" y="2624072"/>
            <a:ext cx="8878824" cy="364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Available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Peach Fuzzing Platform</a:t>
            </a:r>
          </a:p>
          <a:p>
            <a:pPr lvl="1"/>
            <a:r>
              <a:rPr lang="en-US" dirty="0">
                <a:hlinkClick r:id="rId2"/>
              </a:rPr>
              <a:t>http://www.peachfuzzer.com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err="1" smtClean="0"/>
              <a:t>AutoFuzz</a:t>
            </a:r>
            <a:endParaRPr lang="en-US" dirty="0" smtClean="0"/>
          </a:p>
          <a:p>
            <a:pPr lvl="1"/>
            <a:r>
              <a:rPr lang="en-US" dirty="0">
                <a:hlinkClick r:id="rId3"/>
              </a:rPr>
              <a:t>http://autofuzz.sourceforge.net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r>
              <a:rPr lang="en-US" dirty="0" smtClean="0"/>
              <a:t>American Fuzzy Lop</a:t>
            </a:r>
          </a:p>
          <a:p>
            <a:pPr lvl="1"/>
            <a:r>
              <a:rPr lang="en-US" dirty="0">
                <a:hlinkClick r:id="rId4"/>
              </a:rPr>
              <a:t>http://lcamtuf.coredump.cx/afl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 err="1" smtClean="0"/>
              <a:t>Pathod</a:t>
            </a:r>
            <a:r>
              <a:rPr lang="en-US" dirty="0" smtClean="0"/>
              <a:t>/</a:t>
            </a:r>
            <a:r>
              <a:rPr lang="en-US" dirty="0" err="1" smtClean="0"/>
              <a:t>Pathoc</a:t>
            </a:r>
            <a:endParaRPr lang="en-US" dirty="0" smtClean="0"/>
          </a:p>
          <a:p>
            <a:pPr lvl="1"/>
            <a:r>
              <a:rPr lang="en-US" dirty="0">
                <a:hlinkClick r:id="rId5"/>
              </a:rPr>
              <a:t>http://</a:t>
            </a:r>
            <a:r>
              <a:rPr lang="en-US" dirty="0" smtClean="0">
                <a:hlinkClick r:id="rId5"/>
              </a:rPr>
              <a:t>pathod.net/index.html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1044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smtClean="0"/>
              <a:t>Tool Used: </a:t>
            </a:r>
            <a:r>
              <a:rPr lang="en-US" sz="4400" dirty="0" err="1" smtClean="0"/>
              <a:t>Pathoc</a:t>
            </a:r>
            <a:r>
              <a:rPr lang="en-US" sz="44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                            http</a:t>
            </a:r>
            <a:r>
              <a:rPr lang="en-US" sz="1600" dirty="0"/>
              <a:t>://pathod.net</a:t>
            </a:r>
            <a:r>
              <a:rPr lang="en-US" sz="1600" dirty="0" smtClean="0"/>
              <a:t>/</a:t>
            </a:r>
            <a:r>
              <a:rPr lang="en-US" sz="1600" dirty="0"/>
              <a:t/>
            </a:r>
            <a:br>
              <a:rPr lang="en-US" sz="1600" dirty="0"/>
            </a:b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737104"/>
            <a:ext cx="8915400" cy="377762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2000" dirty="0" err="1" smtClean="0"/>
              <a:t>Pathod</a:t>
            </a:r>
            <a:r>
              <a:rPr lang="en-US" sz="2000" dirty="0" smtClean="0"/>
              <a:t> </a:t>
            </a:r>
            <a:r>
              <a:rPr lang="en-US" sz="2000" dirty="0"/>
              <a:t>- A pathological web daemon</a:t>
            </a:r>
            <a:r>
              <a:rPr lang="en-US" sz="2000" dirty="0" smtClean="0"/>
              <a:t>.</a:t>
            </a:r>
          </a:p>
          <a:p>
            <a:r>
              <a:rPr lang="en-US" sz="2000" dirty="0" err="1" smtClean="0"/>
              <a:t>Pathoc</a:t>
            </a:r>
            <a:r>
              <a:rPr lang="en-US" sz="2000" dirty="0"/>
              <a:t> - A perverse HTTP client</a:t>
            </a:r>
            <a:r>
              <a:rPr lang="en-US" sz="2000" dirty="0" smtClean="0"/>
              <a:t>.              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095" y="1621155"/>
            <a:ext cx="5124450" cy="352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9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327</TotalTime>
  <Words>865</Words>
  <Application>Microsoft Office PowerPoint</Application>
  <PresentationFormat>Widescreen</PresentationFormat>
  <Paragraphs>143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 Unicode MS</vt:lpstr>
      <vt:lpstr>Arial</vt:lpstr>
      <vt:lpstr>Century Gothic</vt:lpstr>
      <vt:lpstr>Wingdings</vt:lpstr>
      <vt:lpstr>Wingdings 3</vt:lpstr>
      <vt:lpstr>Wisp</vt:lpstr>
      <vt:lpstr>Webcam Fuzz Testing: Testing IoT Deployments</vt:lpstr>
      <vt:lpstr>Fuzz Testing (Fuzzing)</vt:lpstr>
      <vt:lpstr>Why IP Cameras?</vt:lpstr>
      <vt:lpstr>Devices Under Test</vt:lpstr>
      <vt:lpstr>Device Under Test</vt:lpstr>
      <vt:lpstr>Testing HTTP</vt:lpstr>
      <vt:lpstr>Information Gathering</vt:lpstr>
      <vt:lpstr>Available Tools</vt:lpstr>
      <vt:lpstr>Tool Used: Pathoc                              http://pathod.net/ </vt:lpstr>
      <vt:lpstr>Pathoc Examples</vt:lpstr>
      <vt:lpstr>Bash Script Framework</vt:lpstr>
      <vt:lpstr>Code Snippit</vt:lpstr>
      <vt:lpstr>Types of Fuzzing</vt:lpstr>
      <vt:lpstr>Number of Tests Run</vt:lpstr>
      <vt:lpstr>Platforms</vt:lpstr>
      <vt:lpstr>PowerPoint Presentation</vt:lpstr>
      <vt:lpstr>Distribution of Results</vt:lpstr>
      <vt:lpstr>PowerPoint Presentation</vt:lpstr>
      <vt:lpstr>Future Work Ideas </vt:lpstr>
      <vt:lpstr>Related Work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Webcam Fuzz Testing: Testing IoT Deployments</dc:title>
  <dc:creator>Matthew Elbert</dc:creator>
  <cp:lastModifiedBy>Matthew Elbert</cp:lastModifiedBy>
  <cp:revision>41</cp:revision>
  <dcterms:created xsi:type="dcterms:W3CDTF">2015-12-03T22:11:24Z</dcterms:created>
  <dcterms:modified xsi:type="dcterms:W3CDTF">2015-12-06T00:52:18Z</dcterms:modified>
</cp:coreProperties>
</file>

<file path=docProps/thumbnail.jpeg>
</file>